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2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0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7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5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5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7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9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1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8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8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2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38848-CAD9-4E3B-BB46-7547BCF20BD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32DA-0497-4EBC-AB18-6B27E907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58600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Chapter 6 </a:t>
            </a:r>
            <a:br>
              <a:rPr lang="en-US" b="1" dirty="0" smtClean="0"/>
            </a:br>
            <a:r>
              <a:rPr lang="en-US" b="1" dirty="0" smtClean="0"/>
              <a:t>Work and Machines</a:t>
            </a:r>
            <a:endParaRPr lang="en-US" sz="8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418158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Section 1 – Work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30338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Calculating Power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lift a cookie from the plate to your mouth, 3 joules of work is done. How much </a:t>
            </a:r>
            <a:r>
              <a:rPr lang="en-US" b="1" dirty="0"/>
              <a:t>power</a:t>
            </a:r>
            <a:r>
              <a:rPr lang="en-US" dirty="0"/>
              <a:t> is needed if the cookie is lifted in 0.5 seconds? </a:t>
            </a:r>
          </a:p>
          <a:p>
            <a:endParaRPr lang="en-US" dirty="0"/>
          </a:p>
        </p:txBody>
      </p:sp>
      <p:sp>
        <p:nvSpPr>
          <p:cNvPr id="4" name="AutoShape 2" descr="Image result for cook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cooki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8" name="Picture 6" descr="M&amp;M Cook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843" y="2680153"/>
            <a:ext cx="2890157" cy="289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842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Work and Power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a situation where a force is applied but no work is done?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are work and energy related?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is power related to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3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What is Work?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63514" cy="435133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</a:rPr>
              <a:t>Let’s Review and Connect</a:t>
            </a:r>
            <a:r>
              <a:rPr lang="en-US" b="1" dirty="0" smtClean="0">
                <a:solidFill>
                  <a:prstClr val="black"/>
                </a:solidFill>
              </a:rPr>
              <a:t>…</a:t>
            </a:r>
          </a:p>
          <a:p>
            <a:pPr lvl="1">
              <a:lnSpc>
                <a:spcPct val="200000"/>
              </a:lnSpc>
            </a:pPr>
            <a:r>
              <a:rPr lang="en-US" dirty="0" smtClean="0">
                <a:solidFill>
                  <a:prstClr val="black"/>
                </a:solidFill>
              </a:rPr>
              <a:t>Define</a:t>
            </a:r>
            <a:r>
              <a:rPr lang="en-US" b="1" dirty="0" smtClean="0">
                <a:solidFill>
                  <a:prstClr val="black"/>
                </a:solidFill>
              </a:rPr>
              <a:t> energy: </a:t>
            </a:r>
            <a:r>
              <a:rPr lang="en-US" dirty="0" smtClean="0">
                <a:solidFill>
                  <a:prstClr val="black"/>
                </a:solidFill>
              </a:rPr>
              <a:t>________________________________________________</a:t>
            </a:r>
          </a:p>
          <a:p>
            <a:pPr marL="914400" lvl="2" indent="0">
              <a:lnSpc>
                <a:spcPct val="200000"/>
              </a:lnSpc>
              <a:buNone/>
            </a:pPr>
            <a:r>
              <a:rPr lang="en-US" dirty="0" smtClean="0">
                <a:solidFill>
                  <a:prstClr val="black"/>
                </a:solidFill>
              </a:rPr>
              <a:t>_______________________________________________________________________</a:t>
            </a:r>
            <a:endParaRPr lang="en-US" dirty="0">
              <a:solidFill>
                <a:prstClr val="black"/>
              </a:solidFill>
            </a:endParaRPr>
          </a:p>
          <a:p>
            <a:pPr lvl="1">
              <a:lnSpc>
                <a:spcPct val="200000"/>
              </a:lnSpc>
            </a:pPr>
            <a:r>
              <a:rPr lang="en-US" dirty="0" smtClean="0"/>
              <a:t>What is a </a:t>
            </a:r>
            <a:r>
              <a:rPr lang="en-US" b="1" dirty="0" smtClean="0"/>
              <a:t>force</a:t>
            </a:r>
            <a:r>
              <a:rPr lang="en-US" dirty="0" smtClean="0"/>
              <a:t>? _______________________________________________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What unit is used to represent </a:t>
            </a:r>
            <a:r>
              <a:rPr lang="en-US" b="1" dirty="0"/>
              <a:t>F</a:t>
            </a:r>
            <a:r>
              <a:rPr lang="en-US" b="1" dirty="0" smtClean="0"/>
              <a:t>orce</a:t>
            </a:r>
            <a:r>
              <a:rPr lang="en-US" dirty="0" smtClean="0"/>
              <a:t>? _________ </a:t>
            </a:r>
            <a:r>
              <a:rPr lang="en-US" b="1" dirty="0" smtClean="0"/>
              <a:t>Distance</a:t>
            </a:r>
            <a:r>
              <a:rPr lang="en-US" dirty="0" smtClean="0"/>
              <a:t>? ____________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What does it mean to describe something as </a:t>
            </a:r>
            <a:r>
              <a:rPr lang="en-US" b="1" dirty="0" smtClean="0"/>
              <a:t>powerful</a:t>
            </a:r>
            <a:r>
              <a:rPr lang="en-US" dirty="0" smtClean="0"/>
              <a:t>? _______________________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dirty="0" smtClean="0"/>
              <a:t>	__________________________________________________________________________</a:t>
            </a:r>
          </a:p>
          <a:p>
            <a:pPr lvl="1"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9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solidFill>
                  <a:prstClr val="black"/>
                </a:solidFill>
              </a:rPr>
              <a:t>What is Work?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7633" y="1213416"/>
            <a:ext cx="2809875" cy="2295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5762" y="1118166"/>
            <a:ext cx="2886075" cy="2390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7886" y="3802743"/>
            <a:ext cx="9608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In which picture is the person actually doing work? </a:t>
            </a:r>
          </a:p>
          <a:p>
            <a:pPr algn="ctr"/>
            <a:r>
              <a:rPr lang="en-US" sz="3600" dirty="0" smtClean="0"/>
              <a:t>Why?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6205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What is Work?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332139"/>
            <a:ext cx="10947400" cy="519929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5400" u="sng" dirty="0" smtClean="0"/>
              <a:t>Work</a:t>
            </a:r>
            <a:r>
              <a:rPr lang="en-US" sz="4400" dirty="0" smtClean="0"/>
              <a:t>: The </a:t>
            </a:r>
            <a:r>
              <a:rPr lang="en-US" sz="4400" u="sng" dirty="0" smtClean="0"/>
              <a:t>transfer of energy</a:t>
            </a:r>
            <a:r>
              <a:rPr lang="en-US" sz="4400" dirty="0" smtClean="0"/>
              <a:t> that occurs when a </a:t>
            </a:r>
            <a:r>
              <a:rPr lang="en-US" sz="4400" u="sng" dirty="0" smtClean="0"/>
              <a:t>force</a:t>
            </a:r>
            <a:r>
              <a:rPr lang="en-US" sz="4400" dirty="0" smtClean="0"/>
              <a:t> makes an object </a:t>
            </a:r>
            <a:r>
              <a:rPr lang="en-US" sz="4400" u="sng" dirty="0" smtClean="0"/>
              <a:t>move</a:t>
            </a:r>
            <a:r>
              <a:rPr lang="en-US" sz="4400" dirty="0" smtClean="0"/>
              <a:t>. Work is measured in </a:t>
            </a:r>
            <a:r>
              <a:rPr lang="en-US" sz="4400" u="sng" dirty="0" smtClean="0"/>
              <a:t>Joules</a:t>
            </a:r>
            <a:r>
              <a:rPr lang="en-US" sz="4400" dirty="0" smtClean="0"/>
              <a:t>. </a:t>
            </a:r>
          </a:p>
          <a:p>
            <a:endParaRPr lang="en-US" sz="4400" dirty="0" smtClean="0"/>
          </a:p>
          <a:p>
            <a:r>
              <a:rPr lang="en-US" sz="4400" dirty="0" smtClean="0"/>
              <a:t>Two </a:t>
            </a:r>
            <a:r>
              <a:rPr lang="en-US" sz="4400" dirty="0"/>
              <a:t>things must happen for a force to do work on an object. </a:t>
            </a:r>
            <a:endParaRPr lang="en-US" sz="4400" dirty="0" smtClean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b="1" dirty="0"/>
              <a:t>force </a:t>
            </a:r>
            <a:r>
              <a:rPr lang="en-US" sz="3600" dirty="0"/>
              <a:t>must </a:t>
            </a:r>
            <a:r>
              <a:rPr lang="en-US" sz="3600" u="sng" dirty="0"/>
              <a:t>push or pull on the object</a:t>
            </a:r>
            <a:r>
              <a:rPr lang="en-US" sz="3600" dirty="0"/>
              <a:t>. </a:t>
            </a:r>
            <a:endParaRPr lang="en-US" sz="3600" dirty="0" smtClean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object </a:t>
            </a:r>
            <a:r>
              <a:rPr lang="en-US" sz="3600" dirty="0" smtClean="0"/>
              <a:t>must </a:t>
            </a:r>
            <a:r>
              <a:rPr lang="en-US" sz="4000" b="1" u="sng" dirty="0" smtClean="0"/>
              <a:t>move </a:t>
            </a:r>
            <a:r>
              <a:rPr lang="en-US" sz="4000" b="1" u="sng" dirty="0"/>
              <a:t>a </a:t>
            </a:r>
            <a:r>
              <a:rPr lang="en-US" sz="4000" b="1" u="sng" dirty="0" smtClean="0"/>
              <a:t>distance in the direction of the force applied</a:t>
            </a:r>
            <a:r>
              <a:rPr lang="en-US" sz="4000" u="sng" dirty="0" smtClean="0"/>
              <a:t>.</a:t>
            </a:r>
            <a:r>
              <a:rPr lang="en-US" sz="4000" dirty="0" smtClean="0"/>
              <a:t> </a:t>
            </a:r>
          </a:p>
          <a:p>
            <a:pPr marL="1200150" lvl="1" indent="-742950">
              <a:buFont typeface="+mj-lt"/>
              <a:buAutoNum type="arabicPeriod"/>
            </a:pPr>
            <a:endParaRPr lang="en-US" sz="4000" dirty="0" smtClean="0"/>
          </a:p>
          <a:p>
            <a:pPr marL="457200" lvl="1" indent="0" algn="ctr">
              <a:buNone/>
            </a:pPr>
            <a:r>
              <a:rPr lang="en-US" sz="4000" i="1" dirty="0" smtClean="0"/>
              <a:t>Both </a:t>
            </a:r>
            <a:r>
              <a:rPr lang="en-US" sz="4000" i="1" dirty="0"/>
              <a:t>must happen; otherwise, no work is </a:t>
            </a:r>
            <a:r>
              <a:rPr lang="en-US" sz="4000" i="1" dirty="0" smtClean="0"/>
              <a:t>done</a:t>
            </a:r>
            <a:r>
              <a:rPr lang="en-US" sz="4000" dirty="0" smtClean="0"/>
              <a:t>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531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2" y="282508"/>
            <a:ext cx="10515600" cy="1325563"/>
          </a:xfrm>
        </p:spPr>
        <p:txBody>
          <a:bodyPr/>
          <a:lstStyle/>
          <a:p>
            <a:r>
              <a:rPr lang="en-US" sz="5400" b="1" dirty="0">
                <a:solidFill>
                  <a:prstClr val="black"/>
                </a:solidFill>
              </a:rPr>
              <a:t>What is Work?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57" y="1375682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Work or NOT Work? </a:t>
            </a:r>
          </a:p>
          <a:p>
            <a:pPr marL="0" indent="0" algn="ctr">
              <a:buNone/>
            </a:pPr>
            <a:r>
              <a:rPr lang="en-US" i="1" dirty="0" smtClean="0"/>
              <a:t>Circle the examples that ARE examples of work being done. 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3" y="2993685"/>
            <a:ext cx="2743200" cy="2743200"/>
          </a:xfrm>
          <a:prstGeom prst="rect">
            <a:avLst/>
          </a:prstGeom>
        </p:spPr>
      </p:pic>
      <p:pic>
        <p:nvPicPr>
          <p:cNvPr id="1028" name="Picture 4" descr="Image result for shoveling sno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6"/>
          <a:stretch/>
        </p:blipFill>
        <p:spPr bwMode="auto">
          <a:xfrm>
            <a:off x="2773491" y="5279685"/>
            <a:ext cx="1859093" cy="157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olding books above head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29"/>
          <a:stretch/>
        </p:blipFill>
        <p:spPr bwMode="auto">
          <a:xfrm>
            <a:off x="8109644" y="2451327"/>
            <a:ext cx="1864587" cy="258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holding a tray of food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73"/>
          <a:stretch/>
        </p:blipFill>
        <p:spPr bwMode="auto">
          <a:xfrm>
            <a:off x="3703038" y="2279639"/>
            <a:ext cx="1557088" cy="254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rocket in spa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16" y="4640348"/>
            <a:ext cx="2279028" cy="170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pushing a shopping cart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36" t="8325" r="15711" b="11171"/>
          <a:stretch/>
        </p:blipFill>
        <p:spPr bwMode="auto">
          <a:xfrm>
            <a:off x="9041937" y="4592582"/>
            <a:ext cx="2859314" cy="226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11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Calculating Work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614057" y="1825625"/>
            <a:ext cx="5370286" cy="4310742"/>
          </a:xfrm>
          <a:prstGeom prst="triangl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789714" y="4238171"/>
            <a:ext cx="2975429" cy="145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3"/>
          </p:cNvCxnSpPr>
          <p:nvPr/>
        </p:nvCxnSpPr>
        <p:spPr>
          <a:xfrm>
            <a:off x="6299200" y="4252686"/>
            <a:ext cx="0" cy="188368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55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solidFill>
                  <a:prstClr val="black"/>
                </a:solidFill>
              </a:rPr>
              <a:t>Calculating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moving a huge present across the </a:t>
            </a:r>
            <a:r>
              <a:rPr lang="en-US" dirty="0" smtClean="0"/>
              <a:t>room, </a:t>
            </a:r>
            <a:r>
              <a:rPr lang="en-US" dirty="0"/>
              <a:t>you exert a force of 400 </a:t>
            </a:r>
            <a:r>
              <a:rPr lang="en-US" dirty="0" err="1"/>
              <a:t>Newtons</a:t>
            </a:r>
            <a:r>
              <a:rPr lang="en-US" dirty="0"/>
              <a:t> and are able to push it 4 meters. How much </a:t>
            </a:r>
            <a:r>
              <a:rPr lang="en-US" b="1" dirty="0"/>
              <a:t>work</a:t>
            </a:r>
            <a:r>
              <a:rPr lang="en-US" dirty="0"/>
              <a:t> have you done on this ginormous </a:t>
            </a:r>
            <a:r>
              <a:rPr lang="en-US" dirty="0" smtClean="0"/>
              <a:t>present?</a:t>
            </a:r>
            <a:endParaRPr lang="en-US" dirty="0"/>
          </a:p>
        </p:txBody>
      </p:sp>
      <p:sp>
        <p:nvSpPr>
          <p:cNvPr id="4" name="AutoShape 2" descr="Image result for pres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Image result for pres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5" y="2609850"/>
            <a:ext cx="3319396" cy="356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06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What is Power?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400" b="1" u="sng" dirty="0" smtClean="0"/>
          </a:p>
          <a:p>
            <a:r>
              <a:rPr lang="en-US" sz="3400" b="1" u="sng" dirty="0" smtClean="0"/>
              <a:t>Power</a:t>
            </a:r>
            <a:r>
              <a:rPr lang="en-US" sz="3400" b="1" dirty="0"/>
              <a:t>:</a:t>
            </a:r>
            <a:r>
              <a:rPr lang="en-US" sz="3400" dirty="0"/>
              <a:t> The </a:t>
            </a:r>
            <a:r>
              <a:rPr lang="en-US" sz="3400" u="sng" dirty="0"/>
              <a:t>amount of work</a:t>
            </a:r>
            <a:r>
              <a:rPr lang="en-US" sz="3400" dirty="0"/>
              <a:t> done in a certain </a:t>
            </a:r>
            <a:r>
              <a:rPr lang="en-US" sz="3400" u="sng" dirty="0"/>
              <a:t>amount of time</a:t>
            </a:r>
            <a:r>
              <a:rPr lang="en-US" sz="3400" dirty="0"/>
              <a:t>. Power is measured in </a:t>
            </a:r>
            <a:r>
              <a:rPr lang="en-US" sz="3400" b="1" u="sng" dirty="0"/>
              <a:t>Watts</a:t>
            </a:r>
            <a:r>
              <a:rPr lang="en-US" sz="3400" b="1" dirty="0"/>
              <a:t>.</a:t>
            </a:r>
            <a:r>
              <a:rPr lang="en-US" sz="3400" dirty="0"/>
              <a:t> </a:t>
            </a:r>
            <a:endParaRPr lang="en-US" sz="3400" dirty="0" smtClean="0"/>
          </a:p>
          <a:p>
            <a:pPr lvl="1"/>
            <a:endParaRPr lang="en-US" sz="3000" dirty="0"/>
          </a:p>
          <a:p>
            <a:pPr lvl="1"/>
            <a:r>
              <a:rPr lang="en-US" sz="3000" dirty="0" smtClean="0"/>
              <a:t>Power reflects two variables: </a:t>
            </a:r>
            <a:r>
              <a:rPr lang="en-US" sz="3000" u="sng" dirty="0" smtClean="0"/>
              <a:t>Work and Time </a:t>
            </a:r>
            <a:endParaRPr lang="en-US" sz="3000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62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Calculating Power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9974" y="1825625"/>
            <a:ext cx="5412052" cy="435133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4608285" y="4281714"/>
            <a:ext cx="2975429" cy="145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81485" y="4281714"/>
            <a:ext cx="0" cy="188368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354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299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What is Work? </vt:lpstr>
      <vt:lpstr>What is Work? </vt:lpstr>
      <vt:lpstr>What is Work? </vt:lpstr>
      <vt:lpstr>What is Work? </vt:lpstr>
      <vt:lpstr>Calculating Work</vt:lpstr>
      <vt:lpstr>Calculating Work</vt:lpstr>
      <vt:lpstr>What is Power? </vt:lpstr>
      <vt:lpstr>Calculating Power</vt:lpstr>
      <vt:lpstr>Calculating Power</vt:lpstr>
      <vt:lpstr>Work and Power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8</cp:revision>
  <dcterms:created xsi:type="dcterms:W3CDTF">2017-01-24T00:55:19Z</dcterms:created>
  <dcterms:modified xsi:type="dcterms:W3CDTF">2017-01-24T01:43:27Z</dcterms:modified>
</cp:coreProperties>
</file>